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74"/>
  </p:notesMasterIdLst>
  <p:sldIdLst>
    <p:sldId id="258" r:id="rId3"/>
    <p:sldId id="1195" r:id="rId4"/>
    <p:sldId id="1312" r:id="rId5"/>
    <p:sldId id="1364" r:id="rId6"/>
    <p:sldId id="1323" r:id="rId7"/>
    <p:sldId id="1324" r:id="rId8"/>
    <p:sldId id="1367" r:id="rId9"/>
    <p:sldId id="1314" r:id="rId10"/>
    <p:sldId id="1315" r:id="rId11"/>
    <p:sldId id="1317" r:id="rId12"/>
    <p:sldId id="1316" r:id="rId13"/>
    <p:sldId id="1320" r:id="rId14"/>
    <p:sldId id="1318" r:id="rId15"/>
    <p:sldId id="1313" r:id="rId16"/>
    <p:sldId id="1366" r:id="rId17"/>
    <p:sldId id="1321" r:id="rId18"/>
    <p:sldId id="1327" r:id="rId19"/>
    <p:sldId id="1339" r:id="rId20"/>
    <p:sldId id="1340" r:id="rId21"/>
    <p:sldId id="1369" r:id="rId22"/>
    <p:sldId id="1332" r:id="rId23"/>
    <p:sldId id="1330" r:id="rId24"/>
    <p:sldId id="1329" r:id="rId25"/>
    <p:sldId id="1331" r:id="rId26"/>
    <p:sldId id="1333" r:id="rId27"/>
    <p:sldId id="1368" r:id="rId28"/>
    <p:sldId id="1335" r:id="rId29"/>
    <p:sldId id="1336" r:id="rId30"/>
    <p:sldId id="1337" r:id="rId31"/>
    <p:sldId id="1354" r:id="rId32"/>
    <p:sldId id="1338" r:id="rId33"/>
    <p:sldId id="1348" r:id="rId34"/>
    <p:sldId id="1347" r:id="rId35"/>
    <p:sldId id="1342" r:id="rId36"/>
    <p:sldId id="1355" r:id="rId37"/>
    <p:sldId id="1370" r:id="rId38"/>
    <p:sldId id="1371" r:id="rId39"/>
    <p:sldId id="1372" r:id="rId40"/>
    <p:sldId id="1373" r:id="rId41"/>
    <p:sldId id="1374" r:id="rId42"/>
    <p:sldId id="1344" r:id="rId43"/>
    <p:sldId id="1352" r:id="rId44"/>
    <p:sldId id="1358" r:id="rId45"/>
    <p:sldId id="1350" r:id="rId46"/>
    <p:sldId id="1359" r:id="rId47"/>
    <p:sldId id="1360" r:id="rId48"/>
    <p:sldId id="1361" r:id="rId49"/>
    <p:sldId id="1362" r:id="rId50"/>
    <p:sldId id="1363" r:id="rId51"/>
    <p:sldId id="1375" r:id="rId52"/>
    <p:sldId id="1376" r:id="rId53"/>
    <p:sldId id="1387" r:id="rId54"/>
    <p:sldId id="1388" r:id="rId55"/>
    <p:sldId id="1378" r:id="rId56"/>
    <p:sldId id="1379" r:id="rId57"/>
    <p:sldId id="1382" r:id="rId58"/>
    <p:sldId id="1383" r:id="rId59"/>
    <p:sldId id="1380" r:id="rId60"/>
    <p:sldId id="1384" r:id="rId61"/>
    <p:sldId id="1385" r:id="rId62"/>
    <p:sldId id="1232" r:id="rId63"/>
    <p:sldId id="1389" r:id="rId64"/>
    <p:sldId id="1390" r:id="rId65"/>
    <p:sldId id="1399" r:id="rId66"/>
    <p:sldId id="1402" r:id="rId67"/>
    <p:sldId id="1403" r:id="rId68"/>
    <p:sldId id="1404" r:id="rId69"/>
    <p:sldId id="1405" r:id="rId70"/>
    <p:sldId id="1406" r:id="rId71"/>
    <p:sldId id="1407" r:id="rId72"/>
    <p:sldId id="1408" r:id="rId73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0000"/>
    <a:srgbClr val="008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8" autoAdjust="0"/>
    <p:restoredTop sz="92662" autoAdjust="0"/>
  </p:normalViewPr>
  <p:slideViewPr>
    <p:cSldViewPr>
      <p:cViewPr>
        <p:scale>
          <a:sx n="125" d="100"/>
          <a:sy n="125" d="100"/>
        </p:scale>
        <p:origin x="-560" y="-80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slide" Target="slides/slide71.xml"/><Relationship Id="rId74" Type="http://schemas.openxmlformats.org/officeDocument/2006/relationships/notesMaster" Target="notesMasters/notesMaster1.xml"/><Relationship Id="rId75" Type="http://schemas.openxmlformats.org/officeDocument/2006/relationships/printerSettings" Target="printerSettings/printerSettings1.bin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8/8/13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collaborative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Item-based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item-based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Content-based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Content-based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Content-based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  <a:r>
              <a:rPr lang="en-US" sz="1200" smtClean="0">
                <a:latin typeface="PFDinTextCompPro-Italic"/>
                <a:cs typeface="PFDinTextCompPro-Italic"/>
              </a:rPr>
              <a:t>(user-based collaborative filtering is possible but less efficient, since there are typically more users than items).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First &amp; most famous example of item-based CF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http://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www.techdirt.com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/blog/innovation/articles/20120409/03412518422/why-netflix-never-implemented-algorithm-that-won-netflix-1-million-challenge.shtml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http://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techblog.netflix.com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/2012/04/netflix-recommendations-beyond-5-stars.html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Implicit feedback;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eg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browsing behavior (collaborative)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Item-based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</p:sldLayoutIdLst>
  <p:transition xmlns:p14="http://schemas.microsoft.com/office/powerpoint/2010/main"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3009900"/>
            <a:ext cx="8469313" cy="1524000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>INTRO </a:t>
            </a:r>
            <a:r>
              <a:rPr lang="en-US" sz="6000" dirty="0" smtClean="0"/>
              <a:t>to</a:t>
            </a:r>
            <a:r>
              <a:rPr lang="en-US" sz="9000" dirty="0" smtClean="0"/>
              <a:t> DATA SCIENCE</a:t>
            </a:r>
            <a:br>
              <a:rPr lang="en-US" sz="9000" dirty="0" smtClean="0"/>
            </a:br>
            <a:r>
              <a:rPr lang="en-US" sz="5000" dirty="0" smtClean="0"/>
              <a:t>Lecture 13: recommendation systems</a:t>
            </a:r>
            <a:endParaRPr lang="en-US" sz="50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Examples – </a:t>
            </a:r>
            <a:r>
              <a:rPr lang="en-US" dirty="0" err="1" smtClean="0"/>
              <a:t>netflix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10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937" y="1169734"/>
            <a:ext cx="6807200" cy="366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566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Examples – </a:t>
            </a:r>
            <a:r>
              <a:rPr lang="en-US" dirty="0" err="1"/>
              <a:t>netflix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11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106" y="1312289"/>
            <a:ext cx="6392863" cy="337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688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Examples – </a:t>
            </a:r>
            <a:r>
              <a:rPr lang="en-US" dirty="0" err="1" smtClean="0"/>
              <a:t>youtube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235" y="955782"/>
            <a:ext cx="4894604" cy="430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0576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Recommendation systems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1803400"/>
            <a:ext cx="60706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5842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Examples – </a:t>
            </a:r>
            <a:r>
              <a:rPr lang="en-US" dirty="0" err="1" smtClean="0"/>
              <a:t>nytimes.com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456" y="1028700"/>
            <a:ext cx="4856162" cy="382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706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Examples – </a:t>
            </a:r>
            <a:r>
              <a:rPr lang="en-US" dirty="0" err="1" smtClean="0"/>
              <a:t>nytimes.com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53" y="1727941"/>
            <a:ext cx="8436769" cy="204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267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I. content-based filtering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3192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Content-based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Content-based filtering</a:t>
            </a:r>
            <a:r>
              <a:rPr lang="en-US" sz="3000" dirty="0" smtClean="0">
                <a:latin typeface="PFDinTextCompPro-Italic"/>
                <a:cs typeface="PFDinTextCompPro-Italic"/>
              </a:rPr>
              <a:t> begins by mapping each item into a feature space. Both users and items are represented by vectors in this space.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8290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Content-based filtering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Content-based filtering</a:t>
            </a:r>
            <a:r>
              <a:rPr lang="en-US" sz="3000" dirty="0" smtClean="0">
                <a:latin typeface="PFDinTextCompPro-Italic"/>
                <a:cs typeface="PFDinTextCompPro-Italic"/>
              </a:rPr>
              <a:t> begins by mapping each item into a feature space. Both users and items are represented by vectors in this space.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i="1" dirty="0" smtClean="0">
                <a:latin typeface="PFDinTextCompPro-Italic"/>
                <a:cs typeface="PFDinTextCompPro-Italic"/>
              </a:rPr>
              <a:t>Item vectors</a:t>
            </a:r>
            <a:r>
              <a:rPr lang="en-US" sz="3000" dirty="0" smtClean="0">
                <a:latin typeface="PFDinTextCompPro-Italic"/>
                <a:cs typeface="PFDinTextCompPro-Italic"/>
              </a:rPr>
              <a:t> measure the degree to which the item is described by each feature, and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user vectors</a:t>
            </a:r>
            <a:r>
              <a:rPr lang="en-US" sz="3000" dirty="0" smtClean="0">
                <a:latin typeface="PFDinTextCompPro-Italic"/>
                <a:cs typeface="PFDinTextCompPro-Italic"/>
              </a:rPr>
              <a:t> measure a user’s preferences for each feature.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2505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Content-based filtering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Content-based filtering</a:t>
            </a:r>
            <a:r>
              <a:rPr lang="en-US" sz="3000" dirty="0" smtClean="0">
                <a:latin typeface="PFDinTextCompPro-Italic"/>
                <a:cs typeface="PFDinTextCompPro-Italic"/>
              </a:rPr>
              <a:t> begins by mapping each item into a feature space. Both users and items are represented by vectors in this space.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i="1" dirty="0" smtClean="0">
                <a:latin typeface="PFDinTextCompPro-Italic"/>
                <a:cs typeface="PFDinTextCompPro-Italic"/>
              </a:rPr>
              <a:t>Item vectors</a:t>
            </a:r>
            <a:r>
              <a:rPr lang="en-US" sz="3000" dirty="0" smtClean="0">
                <a:latin typeface="PFDinTextCompPro-Italic"/>
                <a:cs typeface="PFDinTextCompPro-Italic"/>
              </a:rPr>
              <a:t> measure the degree to which the item is described by each feature, and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user vectors</a:t>
            </a:r>
            <a:r>
              <a:rPr lang="en-US" sz="3000" dirty="0" smtClean="0">
                <a:latin typeface="PFDinTextCompPro-Italic"/>
                <a:cs typeface="PFDinTextCompPro-Italic"/>
              </a:rPr>
              <a:t> measure a user’s preferences for each feature.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Ratings are generated by taking dot products of user &amp; item vectors.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2505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519112" y="1066800"/>
            <a:ext cx="8429625" cy="3695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I. Content-based filtering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ii. Collaborative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filtering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III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.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The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netflix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prize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exercise: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V.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recsys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in python with </a:t>
            </a: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movielens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data</a:t>
            </a: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agenda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6273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Content-based filtering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Content-based filtering</a:t>
            </a:r>
            <a:r>
              <a:rPr lang="en-US" sz="3000" dirty="0" smtClean="0">
                <a:latin typeface="PFDinTextCompPro-Italic"/>
                <a:cs typeface="PFDinTextCompPro-Italic"/>
              </a:rPr>
              <a:t> begins by mapping each item into a feature space. Both users and items are represented by vectors in this space.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i="1" dirty="0" smtClean="0">
                <a:latin typeface="PFDinTextCompPro-Italic"/>
                <a:cs typeface="PFDinTextCompPro-Italic"/>
              </a:rPr>
              <a:t>Item vectors</a:t>
            </a:r>
            <a:r>
              <a:rPr lang="en-US" sz="3000" dirty="0" smtClean="0">
                <a:latin typeface="PFDinTextCompPro-Italic"/>
                <a:cs typeface="PFDinTextCompPro-Italic"/>
              </a:rPr>
              <a:t> measure the degree to which the item is described by each feature, and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user vectors</a:t>
            </a:r>
            <a:r>
              <a:rPr lang="en-US" sz="3000" dirty="0" smtClean="0">
                <a:latin typeface="PFDinTextCompPro-Italic"/>
                <a:cs typeface="PFDinTextCompPro-Italic"/>
              </a:rPr>
              <a:t> measure a user’s preferences for each feature.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Ratings are generated by taking dot products of user &amp; item vectors.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7485062" y="1485900"/>
            <a:ext cx="1463675" cy="1752600"/>
            <a:chOff x="0" y="0"/>
            <a:chExt cx="1280" cy="1280"/>
          </a:xfrm>
        </p:grpSpPr>
        <p:pic>
          <p:nvPicPr>
            <p:cNvPr id="7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1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The idea is that users like items that are </a:t>
              </a:r>
              <a:r>
                <a:rPr lang="en-US" sz="900" i="1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similar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 to other items they’ve consumed.</a:t>
              </a:r>
              <a:endParaRPr lang="en-US" sz="900" i="1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44891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 – content-based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features </a:t>
            </a:r>
            <a:r>
              <a:rPr lang="en-US" sz="3000" dirty="0">
                <a:latin typeface="PFDinTextCompPro-Italic"/>
                <a:cs typeface="PFDinTextCompPro-Italic"/>
              </a:rPr>
              <a:t>= (big box </a:t>
            </a:r>
            <a:r>
              <a:rPr lang="en-US" sz="3000" dirty="0" smtClean="0">
                <a:latin typeface="PFDinTextCompPro-Italic"/>
                <a:cs typeface="PFDinTextCompPro-Italic"/>
              </a:rPr>
              <a:t>office, aimed at kids, famous actors)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items (movies):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Finding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Nemo</a:t>
            </a:r>
            <a:r>
              <a:rPr lang="en-US" sz="3000" dirty="0" smtClean="0">
                <a:latin typeface="PFDinTextCompPro-Italic"/>
                <a:cs typeface="PFDinTextCompPro-Italic"/>
              </a:rPr>
              <a:t> = (5, 5, 2)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Mission Impossible = (3, -5, 5)</a:t>
            </a:r>
          </a:p>
          <a:p>
            <a:pPr algn="l"/>
            <a:r>
              <a:rPr lang="en-US" sz="3000" dirty="0" err="1" smtClean="0">
                <a:latin typeface="PFDinTextCompPro-Italic"/>
                <a:cs typeface="PFDinTextCompPro-Italic"/>
              </a:rPr>
              <a:t>Jiro</a:t>
            </a:r>
            <a:r>
              <a:rPr lang="en-US" sz="3000" dirty="0" smtClean="0">
                <a:latin typeface="PFDinTextCompPro-Italic"/>
                <a:cs typeface="PFDinTextCompPro-Italic"/>
              </a:rPr>
              <a:t> Dreams of Sushi = (-4, -5, -5)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6505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 – content-based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features </a:t>
            </a:r>
            <a:r>
              <a:rPr lang="en-US" sz="3000" dirty="0">
                <a:latin typeface="PFDinTextCompPro-Italic"/>
                <a:cs typeface="PFDinTextCompPro-Italic"/>
              </a:rPr>
              <a:t>= (big box </a:t>
            </a:r>
            <a:r>
              <a:rPr lang="en-US" sz="3000" dirty="0" smtClean="0">
                <a:latin typeface="PFDinTextCompPro-Italic"/>
                <a:cs typeface="PFDinTextCompPro-Italic"/>
              </a:rPr>
              <a:t>office, aimed at kids, famous actors)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items (movies):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Finding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Nemo</a:t>
            </a:r>
            <a:r>
              <a:rPr lang="en-US" sz="3000" dirty="0" smtClean="0">
                <a:latin typeface="PFDinTextCompPro-Italic"/>
                <a:cs typeface="PFDinTextCompPro-Italic"/>
              </a:rPr>
              <a:t> = (5, 5, 2)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Mission Impossible = (3, -5, 5)</a:t>
            </a:r>
          </a:p>
          <a:p>
            <a:pPr algn="l"/>
            <a:r>
              <a:rPr lang="en-US" sz="3000" dirty="0" err="1" smtClean="0">
                <a:latin typeface="PFDinTextCompPro-Italic"/>
                <a:cs typeface="PFDinTextCompPro-Italic"/>
              </a:rPr>
              <a:t>Jiro</a:t>
            </a:r>
            <a:r>
              <a:rPr lang="en-US" sz="3000" dirty="0" smtClean="0">
                <a:latin typeface="PFDinTextCompPro-Italic"/>
                <a:cs typeface="PFDinTextCompPro-Italic"/>
              </a:rPr>
              <a:t> Dreams of Sushi = (-4, -5, -5)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users: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Thomson </a:t>
            </a:r>
            <a:r>
              <a:rPr lang="en-US" sz="3000" dirty="0" smtClean="0">
                <a:latin typeface="PFDinTextCompPro-Italic"/>
                <a:cs typeface="PFDinTextCompPro-Italic"/>
              </a:rPr>
              <a:t>= </a:t>
            </a:r>
            <a:r>
              <a:rPr lang="en-US" sz="3000" dirty="0" smtClean="0">
                <a:latin typeface="PFDinTextCompPro-Italic"/>
                <a:cs typeface="PFDinTextCompPro-Italic"/>
              </a:rPr>
              <a:t>(-3, 2, -2)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6474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 – content-based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features </a:t>
            </a:r>
            <a:r>
              <a:rPr lang="en-US" sz="3000" dirty="0">
                <a:latin typeface="PFDinTextCompPro-Italic"/>
                <a:cs typeface="PFDinTextCompPro-Italic"/>
              </a:rPr>
              <a:t>= (big box </a:t>
            </a:r>
            <a:r>
              <a:rPr lang="en-US" sz="3000" dirty="0" smtClean="0">
                <a:latin typeface="PFDinTextCompPro-Italic"/>
                <a:cs typeface="PFDinTextCompPro-Italic"/>
              </a:rPr>
              <a:t>office, aimed at kids, famous actors)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items (movies)</a:t>
            </a:r>
            <a:r>
              <a:rPr lang="en-US" sz="3000" dirty="0" smtClean="0">
                <a:latin typeface="PFDinTextCompPro-Italic"/>
                <a:cs typeface="PFDinTextCompPro-Italic"/>
              </a:rPr>
              <a:t>:					predicted ratings*: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Finding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Nemo</a:t>
            </a:r>
            <a:r>
              <a:rPr lang="en-US" sz="3000" dirty="0" smtClean="0">
                <a:latin typeface="PFDinTextCompPro-Italic"/>
                <a:cs typeface="PFDinTextCompPro-Italic"/>
              </a:rPr>
              <a:t> = (5, 5, 2)		     (-3*5 + 2*5 -2*2) = -9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Mission Impossible = (3, -5, 5)		     (</a:t>
            </a:r>
            <a:r>
              <a:rPr lang="en-US" sz="3000" dirty="0">
                <a:latin typeface="PFDinTextCompPro-Italic"/>
                <a:cs typeface="PFDinTextCompPro-Italic"/>
              </a:rPr>
              <a:t>-3</a:t>
            </a:r>
            <a:r>
              <a:rPr lang="en-US" sz="3000" dirty="0" smtClean="0">
                <a:latin typeface="PFDinTextCompPro-Italic"/>
                <a:cs typeface="PFDinTextCompPro-Italic"/>
              </a:rPr>
              <a:t>*3 - </a:t>
            </a:r>
            <a:r>
              <a:rPr lang="en-US" sz="3000" dirty="0">
                <a:latin typeface="PFDinTextCompPro-Italic"/>
                <a:cs typeface="PFDinTextCompPro-Italic"/>
              </a:rPr>
              <a:t>2*5 -2</a:t>
            </a:r>
            <a:r>
              <a:rPr lang="en-US" sz="3000" dirty="0" smtClean="0">
                <a:latin typeface="PFDinTextCompPro-Italic"/>
                <a:cs typeface="PFDinTextCompPro-Italic"/>
              </a:rPr>
              <a:t>*5) </a:t>
            </a:r>
            <a:r>
              <a:rPr lang="en-US" sz="3000" dirty="0">
                <a:latin typeface="PFDinTextCompPro-Italic"/>
                <a:cs typeface="PFDinTextCompPro-Italic"/>
              </a:rPr>
              <a:t>= </a:t>
            </a:r>
            <a:r>
              <a:rPr lang="en-US" sz="3000" dirty="0" smtClean="0">
                <a:latin typeface="PFDinTextCompPro-Italic"/>
                <a:cs typeface="PFDinTextCompPro-Italic"/>
              </a:rPr>
              <a:t>-29</a:t>
            </a:r>
          </a:p>
          <a:p>
            <a:pPr algn="l"/>
            <a:r>
              <a:rPr lang="en-US" sz="3000" dirty="0" err="1" smtClean="0">
                <a:latin typeface="PFDinTextCompPro-Italic"/>
                <a:cs typeface="PFDinTextCompPro-Italic"/>
              </a:rPr>
              <a:t>Jiro</a:t>
            </a:r>
            <a:r>
              <a:rPr lang="en-US" sz="3000" dirty="0" smtClean="0">
                <a:latin typeface="PFDinTextCompPro-Italic"/>
                <a:cs typeface="PFDinTextCompPro-Italic"/>
              </a:rPr>
              <a:t> Dreams of Sushi = (-4, -5, -5)	     (3*4 </a:t>
            </a:r>
            <a:r>
              <a:rPr lang="en-US" sz="3000" dirty="0">
                <a:latin typeface="PFDinTextCompPro-Italic"/>
                <a:cs typeface="PFDinTextCompPro-Italic"/>
              </a:rPr>
              <a:t>- 2*5 </a:t>
            </a:r>
            <a:r>
              <a:rPr lang="en-US" sz="3000" dirty="0" smtClean="0">
                <a:latin typeface="PFDinTextCompPro-Italic"/>
                <a:cs typeface="PFDinTextCompPro-Italic"/>
              </a:rPr>
              <a:t>+ 2</a:t>
            </a:r>
            <a:r>
              <a:rPr lang="en-US" sz="3000" dirty="0">
                <a:latin typeface="PFDinTextCompPro-Italic"/>
                <a:cs typeface="PFDinTextCompPro-Italic"/>
              </a:rPr>
              <a:t>*5) = </a:t>
            </a:r>
            <a:r>
              <a:rPr lang="en-US" sz="3000" dirty="0" smtClean="0">
                <a:latin typeface="PFDinTextCompPro-Italic"/>
                <a:cs typeface="PFDinTextCompPro-Italic"/>
              </a:rPr>
              <a:t>+12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users: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Thomson </a:t>
            </a:r>
            <a:r>
              <a:rPr lang="en-US" sz="3000" dirty="0" smtClean="0">
                <a:latin typeface="PFDinTextCompPro-Italic"/>
                <a:cs typeface="PFDinTextCompPro-Italic"/>
              </a:rPr>
              <a:t>= (-3, 2, -2)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9465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 – content-based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features </a:t>
            </a:r>
            <a:r>
              <a:rPr lang="en-US" sz="3000" dirty="0">
                <a:latin typeface="PFDinTextCompPro-Italic"/>
                <a:cs typeface="PFDinTextCompPro-Italic"/>
              </a:rPr>
              <a:t>= (big box </a:t>
            </a:r>
            <a:r>
              <a:rPr lang="en-US" sz="3000" dirty="0" smtClean="0">
                <a:latin typeface="PFDinTextCompPro-Italic"/>
                <a:cs typeface="PFDinTextCompPro-Italic"/>
              </a:rPr>
              <a:t>office, aimed at kids, famous actors)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items (movies):					predicted ratings*: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Finding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Nemo</a:t>
            </a:r>
            <a:r>
              <a:rPr lang="en-US" sz="3000" dirty="0" smtClean="0">
                <a:latin typeface="PFDinTextCompPro-Italic"/>
                <a:cs typeface="PFDinTextCompPro-Italic"/>
              </a:rPr>
              <a:t> = (5, 5, 2)		     (-3*5 + 2*5 -2*2) = -9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Mission Impossible = (3, -5, 5)		     (</a:t>
            </a:r>
            <a:r>
              <a:rPr lang="en-US" sz="3000" dirty="0">
                <a:latin typeface="PFDinTextCompPro-Italic"/>
                <a:cs typeface="PFDinTextCompPro-Italic"/>
              </a:rPr>
              <a:t>-3</a:t>
            </a:r>
            <a:r>
              <a:rPr lang="en-US" sz="3000" dirty="0" smtClean="0">
                <a:latin typeface="PFDinTextCompPro-Italic"/>
                <a:cs typeface="PFDinTextCompPro-Italic"/>
              </a:rPr>
              <a:t>*3 - </a:t>
            </a:r>
            <a:r>
              <a:rPr lang="en-US" sz="3000" dirty="0">
                <a:latin typeface="PFDinTextCompPro-Italic"/>
                <a:cs typeface="PFDinTextCompPro-Italic"/>
              </a:rPr>
              <a:t>2*5 -2</a:t>
            </a:r>
            <a:r>
              <a:rPr lang="en-US" sz="3000" dirty="0" smtClean="0">
                <a:latin typeface="PFDinTextCompPro-Italic"/>
                <a:cs typeface="PFDinTextCompPro-Italic"/>
              </a:rPr>
              <a:t>*5) </a:t>
            </a:r>
            <a:r>
              <a:rPr lang="en-US" sz="3000" dirty="0">
                <a:latin typeface="PFDinTextCompPro-Italic"/>
                <a:cs typeface="PFDinTextCompPro-Italic"/>
              </a:rPr>
              <a:t>= </a:t>
            </a:r>
            <a:r>
              <a:rPr lang="en-US" sz="3000" dirty="0" smtClean="0">
                <a:latin typeface="PFDinTextCompPro-Italic"/>
                <a:cs typeface="PFDinTextCompPro-Italic"/>
              </a:rPr>
              <a:t>-29</a:t>
            </a:r>
          </a:p>
          <a:p>
            <a:pPr algn="l"/>
            <a:r>
              <a:rPr lang="en-US" sz="3000" dirty="0" err="1" smtClean="0">
                <a:latin typeface="PFDinTextCompPro-Italic"/>
                <a:cs typeface="PFDinTextCompPro-Italic"/>
              </a:rPr>
              <a:t>Jiro</a:t>
            </a:r>
            <a:r>
              <a:rPr lang="en-US" sz="3000" dirty="0" smtClean="0">
                <a:latin typeface="PFDinTextCompPro-Italic"/>
                <a:cs typeface="PFDinTextCompPro-Italic"/>
              </a:rPr>
              <a:t> Dreams of Sushi = (-4, -5, -5)	     (3*4 </a:t>
            </a:r>
            <a:r>
              <a:rPr lang="en-US" sz="3000" dirty="0">
                <a:latin typeface="PFDinTextCompPro-Italic"/>
                <a:cs typeface="PFDinTextCompPro-Italic"/>
              </a:rPr>
              <a:t>- 2*5 </a:t>
            </a:r>
            <a:r>
              <a:rPr lang="en-US" sz="3000" dirty="0" smtClean="0">
                <a:latin typeface="PFDinTextCompPro-Italic"/>
                <a:cs typeface="PFDinTextCompPro-Italic"/>
              </a:rPr>
              <a:t>+ 2</a:t>
            </a:r>
            <a:r>
              <a:rPr lang="en-US" sz="3000" dirty="0">
                <a:latin typeface="PFDinTextCompPro-Italic"/>
                <a:cs typeface="PFDinTextCompPro-Italic"/>
              </a:rPr>
              <a:t>*5) = </a:t>
            </a:r>
            <a:r>
              <a:rPr lang="en-US" sz="3000" dirty="0" smtClean="0">
                <a:latin typeface="PFDinTextCompPro-Italic"/>
                <a:cs typeface="PFDinTextCompPro-Italic"/>
              </a:rPr>
              <a:t>+12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users: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Thomson </a:t>
            </a:r>
            <a:r>
              <a:rPr lang="en-US" sz="3000" dirty="0" smtClean="0">
                <a:latin typeface="PFDinTextCompPro-Italic"/>
                <a:cs typeface="PFDinTextCompPro-Italic"/>
              </a:rPr>
              <a:t>= (-3, 2, -2)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" y="2933700"/>
            <a:ext cx="3636125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998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 – content-based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features </a:t>
            </a:r>
            <a:r>
              <a:rPr lang="en-US" sz="3000" dirty="0">
                <a:latin typeface="PFDinTextCompPro-Italic"/>
                <a:cs typeface="PFDinTextCompPro-Italic"/>
              </a:rPr>
              <a:t>= (big box </a:t>
            </a:r>
            <a:r>
              <a:rPr lang="en-US" sz="3000" dirty="0" smtClean="0">
                <a:latin typeface="PFDinTextCompPro-Italic"/>
                <a:cs typeface="PFDinTextCompPro-Italic"/>
              </a:rPr>
              <a:t>office, aimed at kids, famous actors)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items (movies):					predicted ratings*: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Finding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Nemo</a:t>
            </a:r>
            <a:r>
              <a:rPr lang="en-US" sz="3000" dirty="0" smtClean="0">
                <a:latin typeface="PFDinTextCompPro-Italic"/>
                <a:cs typeface="PFDinTextCompPro-Italic"/>
              </a:rPr>
              <a:t> = (5, 5, 2)		     (-3*5 + 2*5 -2*2) = -9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Mission Impossible = (3, -5, 5)		     (</a:t>
            </a:r>
            <a:r>
              <a:rPr lang="en-US" sz="3000" dirty="0">
                <a:latin typeface="PFDinTextCompPro-Italic"/>
                <a:cs typeface="PFDinTextCompPro-Italic"/>
              </a:rPr>
              <a:t>-3</a:t>
            </a:r>
            <a:r>
              <a:rPr lang="en-US" sz="3000" dirty="0" smtClean="0">
                <a:latin typeface="PFDinTextCompPro-Italic"/>
                <a:cs typeface="PFDinTextCompPro-Italic"/>
              </a:rPr>
              <a:t>*3 - </a:t>
            </a:r>
            <a:r>
              <a:rPr lang="en-US" sz="3000" dirty="0">
                <a:latin typeface="PFDinTextCompPro-Italic"/>
                <a:cs typeface="PFDinTextCompPro-Italic"/>
              </a:rPr>
              <a:t>2*5 -2</a:t>
            </a:r>
            <a:r>
              <a:rPr lang="en-US" sz="3000" dirty="0" smtClean="0">
                <a:latin typeface="PFDinTextCompPro-Italic"/>
                <a:cs typeface="PFDinTextCompPro-Italic"/>
              </a:rPr>
              <a:t>*5) </a:t>
            </a:r>
            <a:r>
              <a:rPr lang="en-US" sz="3000" dirty="0">
                <a:latin typeface="PFDinTextCompPro-Italic"/>
                <a:cs typeface="PFDinTextCompPro-Italic"/>
              </a:rPr>
              <a:t>= </a:t>
            </a:r>
            <a:r>
              <a:rPr lang="en-US" sz="3000" dirty="0" smtClean="0">
                <a:latin typeface="PFDinTextCompPro-Italic"/>
                <a:cs typeface="PFDinTextCompPro-Italic"/>
              </a:rPr>
              <a:t>-29</a:t>
            </a:r>
          </a:p>
          <a:p>
            <a:pPr algn="l"/>
            <a:r>
              <a:rPr lang="en-US" sz="3000" dirty="0" err="1" smtClean="0">
                <a:latin typeface="PFDinTextCompPro-Italic"/>
                <a:cs typeface="PFDinTextCompPro-Italic"/>
              </a:rPr>
              <a:t>Jiro</a:t>
            </a:r>
            <a:r>
              <a:rPr lang="en-US" sz="3000" dirty="0" smtClean="0">
                <a:latin typeface="PFDinTextCompPro-Italic"/>
                <a:cs typeface="PFDinTextCompPro-Italic"/>
              </a:rPr>
              <a:t> Dreams of Sushi = (-4, -5, -5)	     (3*4 </a:t>
            </a:r>
            <a:r>
              <a:rPr lang="en-US" sz="3000" dirty="0">
                <a:latin typeface="PFDinTextCompPro-Italic"/>
                <a:cs typeface="PFDinTextCompPro-Italic"/>
              </a:rPr>
              <a:t>- 2*5 </a:t>
            </a:r>
            <a:r>
              <a:rPr lang="en-US" sz="3000" dirty="0" smtClean="0">
                <a:latin typeface="PFDinTextCompPro-Italic"/>
                <a:cs typeface="PFDinTextCompPro-Italic"/>
              </a:rPr>
              <a:t>+ 2</a:t>
            </a:r>
            <a:r>
              <a:rPr lang="en-US" sz="3000" dirty="0">
                <a:latin typeface="PFDinTextCompPro-Italic"/>
                <a:cs typeface="PFDinTextCompPro-Italic"/>
              </a:rPr>
              <a:t>*5) = </a:t>
            </a:r>
            <a:r>
              <a:rPr lang="en-US" sz="3000" dirty="0" smtClean="0">
                <a:latin typeface="PFDinTextCompPro-Italic"/>
                <a:cs typeface="PFDinTextCompPro-Italic"/>
              </a:rPr>
              <a:t>+12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users: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Thomson </a:t>
            </a:r>
            <a:r>
              <a:rPr lang="en-US" sz="3000" dirty="0" smtClean="0">
                <a:latin typeface="PFDinTextCompPro-Italic"/>
                <a:cs typeface="PFDinTextCompPro-Italic"/>
              </a:rPr>
              <a:t>= (-3, 2, -2)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" y="2933700"/>
            <a:ext cx="3636125" cy="1473200"/>
          </a:xfrm>
          <a:prstGeom prst="rect">
            <a:avLst/>
          </a:prstGeom>
        </p:spPr>
      </p:pic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7485062" y="3314700"/>
            <a:ext cx="1463675" cy="1752600"/>
            <a:chOff x="0" y="0"/>
            <a:chExt cx="1280" cy="1280"/>
          </a:xfrm>
        </p:grpSpPr>
        <p:pic>
          <p:nvPicPr>
            <p:cNvPr id="10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 (*)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2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In practice, these predictions would be proportional to </a:t>
              </a:r>
              <a:r>
                <a:rPr lang="en-US" sz="900" i="1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deviations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 from some global average rating (hence the negative values).</a:t>
              </a:r>
              <a:endParaRPr lang="en-US" sz="900" i="1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70719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content-based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One notable example of content-based filtering is Pandora, which maps songs into a feature space using features (or “genes”) designed by the Music Genome Project.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Using song vectors that depend on these features, Pandora can create a station with music having similar properties to a song the user selects.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4295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content-based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7603" y="4988868"/>
            <a:ext cx="25699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 smtClean="0">
                <a:latin typeface="+mn-lt"/>
              </a:rPr>
              <a:t>source</a:t>
            </a:r>
            <a:r>
              <a:rPr lang="en-US" sz="900" i="1" dirty="0">
                <a:latin typeface="+mn-lt"/>
              </a:rPr>
              <a:t>: http://</a:t>
            </a:r>
            <a:r>
              <a:rPr lang="en-US" sz="900" i="1" dirty="0" err="1">
                <a:latin typeface="+mn-lt"/>
              </a:rPr>
              <a:t>www.pandora.com</a:t>
            </a:r>
            <a:r>
              <a:rPr lang="en-US" sz="900" i="1" dirty="0">
                <a:latin typeface="+mn-lt"/>
              </a:rPr>
              <a:t>/about/</a:t>
            </a:r>
            <a:r>
              <a:rPr lang="en-US" sz="900" i="1" dirty="0" err="1">
                <a:latin typeface="+mn-lt"/>
              </a:rPr>
              <a:t>mgp</a:t>
            </a:r>
            <a:endParaRPr lang="en-US" sz="900" i="1" dirty="0">
              <a:latin typeface="+mn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04" y="952499"/>
            <a:ext cx="8305266" cy="401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820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content-based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Content-based filtering has some difficulties: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1242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content-based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Content-based filtering has some difficulties: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need to map each item into a feature space (usually by hand!)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recommendations are limited in scope (items must be similar to each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   other)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hard to create cross-content recommendations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eg</a:t>
            </a:r>
            <a:r>
              <a:rPr lang="en-US" sz="3000" dirty="0" smtClean="0">
                <a:latin typeface="PFDinTextCompPro-Italic"/>
                <a:cs typeface="PFDinTextCompPro-Italic"/>
              </a:rPr>
              <a:t> books/music</a:t>
            </a:r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   films…this would require comparing elements from different feature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spaces!)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2915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Recommendation systems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purpose of a </a:t>
            </a:r>
            <a:r>
              <a:rPr lang="en-US" sz="3000" dirty="0" smtClean="0">
                <a:latin typeface="PFDinTextCompPro-Medium"/>
                <a:cs typeface="PFDinTextCompPro-Medium"/>
              </a:rPr>
              <a:t>recommendation system</a:t>
            </a:r>
            <a:r>
              <a:rPr lang="en-US" sz="3000" dirty="0" smtClean="0">
                <a:latin typeface="PFDinTextCompPro-Italic"/>
                <a:cs typeface="PFDinTextCompPro-Italic"/>
              </a:rPr>
              <a:t> is to predict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rating</a:t>
            </a:r>
            <a:r>
              <a:rPr lang="en-US" sz="3000" dirty="0" smtClean="0">
                <a:latin typeface="PFDinTextCompPro-Italic"/>
                <a:cs typeface="PFDinTextCompPro-Italic"/>
              </a:rPr>
              <a:t> that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user</a:t>
            </a:r>
            <a:r>
              <a:rPr lang="en-US" sz="3000" dirty="0" smtClean="0">
                <a:latin typeface="PFDinTextCompPro-Italic"/>
                <a:cs typeface="PFDinTextCompPro-Italic"/>
              </a:rPr>
              <a:t> will give an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item</a:t>
            </a:r>
            <a:r>
              <a:rPr lang="en-US" sz="3000" dirty="0" smtClean="0">
                <a:latin typeface="PFDinTextCompPro-Italic"/>
                <a:cs typeface="PFDinTextCompPro-Italic"/>
              </a:rPr>
              <a:t> that they have not yet rated.</a:t>
            </a:r>
          </a:p>
        </p:txBody>
      </p:sp>
    </p:spTree>
    <p:extLst>
      <p:ext uri="{BB962C8B-B14F-4D97-AF65-F5344CB8AC3E}">
        <p14:creationId xmlns:p14="http://schemas.microsoft.com/office/powerpoint/2010/main" val="308155801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II. collaborative filtering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0404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Collaborative filtering</a:t>
            </a:r>
            <a:r>
              <a:rPr lang="en-US" sz="3000" dirty="0" smtClean="0">
                <a:latin typeface="PFDinTextCompPro-Italic"/>
                <a:cs typeface="PFDinTextCompPro-Italic"/>
              </a:rPr>
              <a:t> refers to a family of methods for predicting ratings where instead of thinking about users and items in terms of a feature space, we are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only</a:t>
            </a:r>
            <a:r>
              <a:rPr lang="en-US" sz="3000" dirty="0" smtClean="0">
                <a:latin typeface="PFDinTextCompPro-Italic"/>
                <a:cs typeface="PFDinTextCompPro-Italic"/>
              </a:rPr>
              <a:t> interested in the existing user-item ratings themselves.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2785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Collaborative filtering</a:t>
            </a:r>
            <a:r>
              <a:rPr lang="en-US" sz="3000" dirty="0" smtClean="0">
                <a:latin typeface="PFDinTextCompPro-Italic"/>
                <a:cs typeface="PFDinTextCompPro-Italic"/>
              </a:rPr>
              <a:t> refers to a family of methods for predicting ratings where instead of thinking about users and items in terms of a feature space, we are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only</a:t>
            </a:r>
            <a:r>
              <a:rPr lang="en-US" sz="3000" dirty="0" smtClean="0">
                <a:latin typeface="PFDinTextCompPro-Italic"/>
                <a:cs typeface="PFDinTextCompPro-Italic"/>
              </a:rPr>
              <a:t> interested in the existing user-item ratings themselves.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this case, our dataset is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ratings matrix</a:t>
            </a:r>
            <a:r>
              <a:rPr lang="en-US" sz="3000" dirty="0" smtClean="0">
                <a:latin typeface="PFDinTextCompPro-Italic"/>
                <a:cs typeface="PFDinTextCompPro-Italic"/>
              </a:rPr>
              <a:t> whose columns correspond to items, and whose rows correspond to users.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1423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Collaborative filtering</a:t>
            </a:r>
            <a:r>
              <a:rPr lang="en-US" sz="3000" dirty="0" smtClean="0">
                <a:latin typeface="PFDinTextCompPro-Italic"/>
                <a:cs typeface="PFDinTextCompPro-Italic"/>
              </a:rPr>
              <a:t> refers to a family of methods for predicting ratings where instead of thinking about users and items in terms of a feature space, we are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only</a:t>
            </a:r>
            <a:r>
              <a:rPr lang="en-US" sz="3000" dirty="0" smtClean="0">
                <a:latin typeface="PFDinTextCompPro-Italic"/>
                <a:cs typeface="PFDinTextCompPro-Italic"/>
              </a:rPr>
              <a:t> interested in the existing user-item ratings themselves.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this case, our dataset is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ratings matrix</a:t>
            </a:r>
            <a:r>
              <a:rPr lang="en-US" sz="3000" dirty="0" smtClean="0">
                <a:latin typeface="PFDinTextCompPro-Italic"/>
                <a:cs typeface="PFDinTextCompPro-Italic"/>
              </a:rPr>
              <a:t> whose columns correspond to items, and whose rows correspond to users.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26"/>
          <p:cNvGrpSpPr>
            <a:grpSpLocks/>
          </p:cNvGrpSpPr>
          <p:nvPr/>
        </p:nvGrpSpPr>
        <p:grpSpPr bwMode="auto">
          <a:xfrm>
            <a:off x="7485062" y="1333500"/>
            <a:ext cx="1463675" cy="1676400"/>
            <a:chOff x="0" y="0"/>
            <a:chExt cx="1280" cy="1280"/>
          </a:xfrm>
        </p:grpSpPr>
        <p:pic>
          <p:nvPicPr>
            <p:cNvPr id="13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5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The idea here is that users get value from recommendations based on other users with similar </a:t>
              </a:r>
              <a:r>
                <a:rPr lang="en-US" sz="900" i="1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tastes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91449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Ratings matrix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456" y="1214085"/>
            <a:ext cx="4856162" cy="3777015"/>
          </a:xfrm>
          <a:prstGeom prst="rect">
            <a:avLst/>
          </a:prstGeom>
        </p:spPr>
      </p:pic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7485062" y="1409700"/>
            <a:ext cx="1463675" cy="1676400"/>
            <a:chOff x="0" y="0"/>
            <a:chExt cx="1280" cy="1280"/>
          </a:xfrm>
        </p:grpSpPr>
        <p:pic>
          <p:nvPicPr>
            <p:cNvPr id="10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2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This matrix will always be </a:t>
              </a:r>
              <a:r>
                <a:rPr lang="en-US" sz="900" i="1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sparse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!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87999" y="4914900"/>
            <a:ext cx="44935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 smtClean="0">
                <a:latin typeface="+mn-lt"/>
              </a:rPr>
              <a:t>source: http</a:t>
            </a:r>
            <a:r>
              <a:rPr lang="en-US" sz="800" i="1" dirty="0">
                <a:latin typeface="+mn-lt"/>
              </a:rPr>
              <a:t>://</a:t>
            </a:r>
            <a:r>
              <a:rPr lang="en-US" sz="800" i="1" dirty="0" err="1">
                <a:latin typeface="+mn-lt"/>
              </a:rPr>
              <a:t>www.eecs.berkeley.edu</a:t>
            </a:r>
            <a:r>
              <a:rPr lang="en-US" sz="800" i="1" dirty="0">
                <a:latin typeface="+mn-lt"/>
              </a:rPr>
              <a:t>/~</a:t>
            </a:r>
            <a:r>
              <a:rPr lang="en-US" sz="800" i="1" dirty="0" err="1">
                <a:latin typeface="+mn-lt"/>
              </a:rPr>
              <a:t>zhanghao</a:t>
            </a:r>
            <a:r>
              <a:rPr lang="en-US" sz="800" i="1" dirty="0">
                <a:latin typeface="+mn-lt"/>
              </a:rPr>
              <a:t>/main/publications/subfolder/</a:t>
            </a:r>
            <a:r>
              <a:rPr lang="en-US" sz="800" i="1" dirty="0" err="1">
                <a:latin typeface="+mn-lt"/>
              </a:rPr>
              <a:t>netflix.png</a:t>
            </a:r>
            <a:endParaRPr lang="en-US" sz="8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865137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Collaborative filtering can be done in two different ways.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9564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Collaborative filtering can be done in two different ways.</a:t>
            </a:r>
          </a:p>
          <a:p>
            <a:pPr algn="l"/>
            <a:endParaRPr lang="en-US" sz="3000" dirty="0">
              <a:latin typeface="PFDinTextCompPro-Medium"/>
              <a:cs typeface="PFDinTextCompPro-Medium"/>
            </a:endParaRPr>
          </a:p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Item-based</a:t>
            </a:r>
            <a:r>
              <a:rPr lang="en-US" sz="3000" dirty="0" smtClean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Medium"/>
                <a:cs typeface="PFDinTextCompPro-Medium"/>
              </a:rPr>
              <a:t>CF </a:t>
            </a:r>
            <a:r>
              <a:rPr lang="en-US" sz="3000" dirty="0" smtClean="0">
                <a:latin typeface="PFDinTextCompPro-Italic"/>
                <a:cs typeface="PFDinTextCompPro-Italic"/>
              </a:rPr>
              <a:t>uses ratings data to create an item-item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similarity matrix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6803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Collaborative filtering can be done in two different ways.</a:t>
            </a:r>
          </a:p>
          <a:p>
            <a:pPr algn="l"/>
            <a:endParaRPr lang="en-US" sz="3000" dirty="0">
              <a:latin typeface="PFDinTextCompPro-Medium"/>
              <a:cs typeface="PFDinTextCompPro-Medium"/>
            </a:endParaRPr>
          </a:p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Item-based</a:t>
            </a:r>
            <a:r>
              <a:rPr lang="en-US" sz="3000" dirty="0" smtClean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Medium"/>
                <a:cs typeface="PFDinTextCompPro-Medium"/>
              </a:rPr>
              <a:t>CF </a:t>
            </a:r>
            <a:r>
              <a:rPr lang="en-US" sz="3000" dirty="0" smtClean="0">
                <a:latin typeface="PFDinTextCompPro-Italic"/>
                <a:cs typeface="PFDinTextCompPro-Italic"/>
              </a:rPr>
              <a:t>uses ratings data to create an item-item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similarity matrix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Recommendations are then made to a user for items most similar to those that the user has already rated highly.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6803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Collaborative filtering can be done in two different ways.</a:t>
            </a:r>
          </a:p>
          <a:p>
            <a:pPr algn="l"/>
            <a:endParaRPr lang="en-US" sz="3000" dirty="0">
              <a:latin typeface="PFDinTextCompPro-Medium"/>
              <a:cs typeface="PFDinTextCompPro-Medium"/>
            </a:endParaRPr>
          </a:p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Item-based</a:t>
            </a:r>
            <a:r>
              <a:rPr lang="en-US" sz="3000" dirty="0" smtClean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Medium"/>
                <a:cs typeface="PFDinTextCompPro-Medium"/>
              </a:rPr>
              <a:t>CF </a:t>
            </a:r>
            <a:r>
              <a:rPr lang="en-US" sz="3000" dirty="0" smtClean="0">
                <a:latin typeface="PFDinTextCompPro-Italic"/>
                <a:cs typeface="PFDinTextCompPro-Italic"/>
              </a:rPr>
              <a:t>uses ratings data to create an item-item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similarity matrix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Recommendations are then made to a user for items most similar to those that the user has already rated highly.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is also called </a:t>
            </a:r>
            <a:r>
              <a:rPr lang="en-US" sz="3000" dirty="0" smtClean="0">
                <a:latin typeface="PFDinTextCompPro-Medium"/>
                <a:cs typeface="PFDinTextCompPro-Medium"/>
              </a:rPr>
              <a:t>memory-based CF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6803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Collaborative filtering can be done in two different ways.</a:t>
            </a:r>
          </a:p>
          <a:p>
            <a:pPr algn="l"/>
            <a:endParaRPr lang="en-US" sz="3000" dirty="0">
              <a:latin typeface="PFDinTextCompPro-Medium"/>
              <a:cs typeface="PFDinTextCompPro-Medium"/>
            </a:endParaRPr>
          </a:p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Item-based</a:t>
            </a:r>
            <a:r>
              <a:rPr lang="en-US" sz="3000" dirty="0" smtClean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Medium"/>
                <a:cs typeface="PFDinTextCompPro-Medium"/>
              </a:rPr>
              <a:t>CF </a:t>
            </a:r>
            <a:r>
              <a:rPr lang="en-US" sz="3000" dirty="0" smtClean="0">
                <a:latin typeface="PFDinTextCompPro-Italic"/>
                <a:cs typeface="PFDinTextCompPro-Italic"/>
              </a:rPr>
              <a:t>uses ratings data to create an item-item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similarity matrix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Recommendations are then made to a user for items most similar to those that the user has already rated highly.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is also called </a:t>
            </a:r>
            <a:r>
              <a:rPr lang="en-US" sz="3000" dirty="0" smtClean="0">
                <a:latin typeface="PFDinTextCompPro-Medium"/>
                <a:cs typeface="PFDinTextCompPro-Medium"/>
              </a:rPr>
              <a:t>memory-based CF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7485062" y="1638300"/>
            <a:ext cx="1463675" cy="1981200"/>
            <a:chOff x="0" y="0"/>
            <a:chExt cx="1280" cy="1280"/>
          </a:xfrm>
        </p:grpSpPr>
        <p:pic>
          <p:nvPicPr>
            <p:cNvPr id="7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1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This is equivalent to a clustering problem in the space of column vectors (items).</a:t>
              </a: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Item-based CF is a </a:t>
              </a:r>
              <a:r>
                <a:rPr lang="en-US" sz="900" i="1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neighborhood method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06803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Recommendation systems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purpose of a </a:t>
            </a:r>
            <a:r>
              <a:rPr lang="en-US" sz="3000" dirty="0" smtClean="0">
                <a:latin typeface="PFDinTextCompPro-Medium"/>
                <a:cs typeface="PFDinTextCompPro-Medium"/>
              </a:rPr>
              <a:t>recommendation system</a:t>
            </a:r>
            <a:r>
              <a:rPr lang="en-US" sz="3000" dirty="0" smtClean="0">
                <a:latin typeface="PFDinTextCompPro-Italic"/>
                <a:cs typeface="PFDinTextCompPro-Italic"/>
              </a:rPr>
              <a:t> is to predict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rating</a:t>
            </a:r>
            <a:r>
              <a:rPr lang="en-US" sz="3000" dirty="0" smtClean="0">
                <a:latin typeface="PFDinTextCompPro-Italic"/>
                <a:cs typeface="PFDinTextCompPro-Italic"/>
              </a:rPr>
              <a:t> that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user</a:t>
            </a:r>
            <a:r>
              <a:rPr lang="en-US" sz="3000" dirty="0" smtClean="0">
                <a:latin typeface="PFDinTextCompPro-Italic"/>
                <a:cs typeface="PFDinTextCompPro-Italic"/>
              </a:rPr>
              <a:t> will give an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item</a:t>
            </a:r>
            <a:r>
              <a:rPr lang="en-US" sz="3000" dirty="0" smtClean="0">
                <a:latin typeface="PFDinTextCompPro-Italic"/>
                <a:cs typeface="PFDinTextCompPro-Italic"/>
              </a:rPr>
              <a:t> that they have not yet rated.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rating is produced by analyzing other user/item ratings (and sometimes item characteristics) to provide personalized recommendations to users.</a:t>
            </a:r>
          </a:p>
        </p:txBody>
      </p:sp>
    </p:spTree>
    <p:extLst>
      <p:ext uri="{BB962C8B-B14F-4D97-AF65-F5344CB8AC3E}">
        <p14:creationId xmlns:p14="http://schemas.microsoft.com/office/powerpoint/2010/main" val="41427686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Collaborative filtering can be done in two different ways.</a:t>
            </a:r>
          </a:p>
          <a:p>
            <a:pPr algn="l"/>
            <a:endParaRPr lang="en-US" sz="3000" dirty="0">
              <a:latin typeface="PFDinTextCompPro-Medium"/>
              <a:cs typeface="PFDinTextCompPro-Medium"/>
            </a:endParaRPr>
          </a:p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Item-based</a:t>
            </a:r>
            <a:r>
              <a:rPr lang="en-US" sz="3000" dirty="0" smtClean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Medium"/>
                <a:cs typeface="PFDinTextCompPro-Medium"/>
              </a:rPr>
              <a:t>CF </a:t>
            </a:r>
            <a:r>
              <a:rPr lang="en-US" sz="3000" dirty="0" smtClean="0">
                <a:latin typeface="PFDinTextCompPro-Italic"/>
                <a:cs typeface="PFDinTextCompPro-Italic"/>
              </a:rPr>
              <a:t>uses ratings data to create an item-item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similarity matrix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Recommendations are then made to a user for items most similar to those that the user has already rated highly.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is also called </a:t>
            </a:r>
            <a:r>
              <a:rPr lang="en-US" sz="3000" dirty="0" smtClean="0">
                <a:latin typeface="PFDinTextCompPro-Medium"/>
                <a:cs typeface="PFDinTextCompPro-Medium"/>
              </a:rPr>
              <a:t>memory-based CF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7485062" y="1638300"/>
            <a:ext cx="1463675" cy="1981200"/>
            <a:chOff x="0" y="0"/>
            <a:chExt cx="1280" cy="1280"/>
          </a:xfrm>
        </p:grpSpPr>
        <p:pic>
          <p:nvPicPr>
            <p:cNvPr id="7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1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This is equivalent to a clustering problem in the space of column vectors (items)!</a:t>
              </a: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Item-based CF is a </a:t>
              </a:r>
              <a:r>
                <a:rPr lang="en-US" sz="900" i="1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neighborhood method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.</a:t>
              </a:r>
            </a:p>
          </p:txBody>
        </p:sp>
      </p:grpSp>
      <p:grpSp>
        <p:nvGrpSpPr>
          <p:cNvPr id="12" name="Group 26"/>
          <p:cNvGrpSpPr>
            <a:grpSpLocks/>
          </p:cNvGrpSpPr>
          <p:nvPr/>
        </p:nvGrpSpPr>
        <p:grpSpPr bwMode="auto">
          <a:xfrm>
            <a:off x="7713662" y="2019300"/>
            <a:ext cx="1463675" cy="1981200"/>
            <a:chOff x="0" y="0"/>
            <a:chExt cx="1280" cy="1280"/>
          </a:xfrm>
        </p:grpSpPr>
        <p:pic>
          <p:nvPicPr>
            <p:cNvPr id="13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5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User-based collaborative filtering is possible but less efficient, since there are typically more users than items.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05053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Item-based 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8" y="1409700"/>
            <a:ext cx="8491538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075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Neighborhood methods such as item-based CF are </a:t>
            </a:r>
            <a:r>
              <a:rPr lang="en-US" sz="3000" dirty="0">
                <a:latin typeface="PFDinTextCompPro-Italic"/>
                <a:cs typeface="PFDinTextCompPro-Italic"/>
              </a:rPr>
              <a:t>popular and easy to understand, but </a:t>
            </a:r>
            <a:r>
              <a:rPr lang="en-US" sz="3000" dirty="0" smtClean="0">
                <a:latin typeface="PFDinTextCompPro-Italic"/>
                <a:cs typeface="PFDinTextCompPro-Italic"/>
              </a:rPr>
              <a:t>they </a:t>
            </a:r>
            <a:r>
              <a:rPr lang="en-US" sz="3000" dirty="0">
                <a:latin typeface="PFDinTextCompPro-Italic"/>
                <a:cs typeface="PFDinTextCompPro-Italic"/>
              </a:rPr>
              <a:t>don’t scale well.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711" y="2095500"/>
            <a:ext cx="3069652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568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Neighborhood methods such as item-based CF are </a:t>
            </a:r>
            <a:r>
              <a:rPr lang="en-US" sz="3000" dirty="0">
                <a:latin typeface="PFDinTextCompPro-Italic"/>
                <a:cs typeface="PFDinTextCompPro-Italic"/>
              </a:rPr>
              <a:t>popular and easy to understand, but </a:t>
            </a:r>
            <a:r>
              <a:rPr lang="en-US" sz="3000" dirty="0" smtClean="0">
                <a:latin typeface="PFDinTextCompPro-Italic"/>
                <a:cs typeface="PFDinTextCompPro-Italic"/>
              </a:rPr>
              <a:t>they </a:t>
            </a:r>
            <a:r>
              <a:rPr lang="en-US" sz="3000" dirty="0">
                <a:latin typeface="PFDinTextCompPro-Italic"/>
                <a:cs typeface="PFDinTextCompPro-Italic"/>
              </a:rPr>
              <a:t>don’t scale well.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711" y="2095500"/>
            <a:ext cx="3069652" cy="2895600"/>
          </a:xfrm>
          <a:prstGeom prst="rect">
            <a:avLst/>
          </a:prstGeom>
        </p:spPr>
      </p:pic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7485062" y="1866900"/>
            <a:ext cx="1463675" cy="2514600"/>
            <a:chOff x="0" y="0"/>
            <a:chExt cx="1280" cy="1280"/>
          </a:xfrm>
        </p:grpSpPr>
        <p:pic>
          <p:nvPicPr>
            <p:cNvPr id="10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2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Item-based CF is different than content-based filtering!</a:t>
              </a:r>
            </a:p>
            <a:p>
              <a:pPr algn="l">
                <a:lnSpc>
                  <a:spcPts val="1150"/>
                </a:lnSpc>
              </a:pPr>
              <a:endParaRPr lang="en-US" sz="900" dirty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Though we’re making recommendations based on items, we are </a:t>
              </a:r>
              <a:r>
                <a:rPr lang="en-US" sz="900" i="1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not</a:t>
              </a: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 embedding the items in a feature space.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95371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Model-based</a:t>
            </a:r>
            <a:r>
              <a:rPr lang="en-US" sz="3000" dirty="0" smtClean="0">
                <a:latin typeface="PFDinTextCompPro-Italic"/>
                <a:cs typeface="PFDinTextCompPro-Italic"/>
              </a:rPr>
              <a:t> collaborative filtering abandons the neighborhood approach and applies other techniques to the ratings matrix.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6834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Model-based</a:t>
            </a:r>
            <a:r>
              <a:rPr lang="en-US" sz="3000" dirty="0" smtClean="0">
                <a:latin typeface="PFDinTextCompPro-Italic"/>
                <a:cs typeface="PFDinTextCompPro-Italic"/>
              </a:rPr>
              <a:t> collaborative filtering abandons the neighborhood approach and applies other techniques to the ratings matrix.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most popular model-based CF techniques use matrix decomposition techniques to find deeper structure in the ratings data.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845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Model-based</a:t>
            </a:r>
            <a:r>
              <a:rPr lang="en-US" sz="3000" dirty="0" smtClean="0">
                <a:latin typeface="PFDinTextCompPro-Italic"/>
                <a:cs typeface="PFDinTextCompPro-Italic"/>
              </a:rPr>
              <a:t> collaborative filtering abandons the neighborhood approach and applies other techniques to the ratings matrix.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most popular model-based CF techniques use matrix decomposition techniques to find deeper structure in the ratings data.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For example, we could decompose the ratings matrix via SVD to reduce the dimensionality and extract </a:t>
            </a:r>
            <a:r>
              <a:rPr lang="en-US" sz="3000" dirty="0" smtClean="0">
                <a:latin typeface="PFDinTextCompPro-Medium"/>
                <a:cs typeface="PFDinTextCompPro-Medium"/>
              </a:rPr>
              <a:t>latent variables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845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Once we identify the latent variables in the ratings matrix, we can express both users and items in terms of these latent variables.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3099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Once we identify the latent variables in the ratings matrix, we can express both users and items in terms of these latent variables.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As before, values in the item vectors represent the degree to which an item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exhibits</a:t>
            </a:r>
            <a:r>
              <a:rPr lang="en-US" sz="3000" dirty="0" smtClean="0">
                <a:latin typeface="PFDinTextCompPro-Italic"/>
                <a:cs typeface="PFDinTextCompPro-Italic"/>
              </a:rPr>
              <a:t> a given feature, and values in the user vectors represent user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preferences</a:t>
            </a:r>
            <a:r>
              <a:rPr lang="en-US" sz="3000" dirty="0" smtClean="0">
                <a:latin typeface="PFDinTextCompPro-Italic"/>
                <a:cs typeface="PFDinTextCompPro-Italic"/>
              </a:rPr>
              <a:t> for a given feature.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0511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Once we identify the latent variables in the ratings matrix, we can express both users and items in terms of these latent variables.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As before, values in the item vectors represent the degree to which an item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exhibits</a:t>
            </a:r>
            <a:r>
              <a:rPr lang="en-US" sz="3000" dirty="0" smtClean="0">
                <a:latin typeface="PFDinTextCompPro-Italic"/>
                <a:cs typeface="PFDinTextCompPro-Italic"/>
              </a:rPr>
              <a:t> a given feature, and values in the user vectors represent user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preferences</a:t>
            </a:r>
            <a:r>
              <a:rPr lang="en-US" sz="3000" dirty="0" smtClean="0">
                <a:latin typeface="PFDinTextCompPro-Italic"/>
                <a:cs typeface="PFDinTextCompPro-Italic"/>
              </a:rPr>
              <a:t> for a given feature.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Ratings are constructed by taking dot products of user &amp; item vectors in the latent feature space.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0511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Recommendation systems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There are two general approaches to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recsys</a:t>
            </a:r>
            <a:r>
              <a:rPr lang="en-US" sz="3000" dirty="0" smtClean="0">
                <a:latin typeface="PFDinTextCompPro-Italic"/>
                <a:cs typeface="PFDinTextCompPro-Italic"/>
              </a:rPr>
              <a:t> design:</a:t>
            </a:r>
          </a:p>
        </p:txBody>
      </p:sp>
    </p:spTree>
    <p:extLst>
      <p:ext uri="{BB962C8B-B14F-4D97-AF65-F5344CB8AC3E}">
        <p14:creationId xmlns:p14="http://schemas.microsoft.com/office/powerpoint/2010/main" val="27521484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50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082" y="964186"/>
            <a:ext cx="4506911" cy="394995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3987" y="4914900"/>
            <a:ext cx="467995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900" i="1" dirty="0" smtClean="0">
                <a:latin typeface="+mn-lt"/>
              </a:rPr>
              <a:t>source: http</a:t>
            </a:r>
            <a:r>
              <a:rPr lang="en-US" sz="900" i="1" dirty="0">
                <a:latin typeface="+mn-lt"/>
              </a:rPr>
              <a:t>://www2.research.att.com/~</a:t>
            </a:r>
            <a:r>
              <a:rPr lang="en-US" sz="900" i="1" dirty="0" err="1">
                <a:latin typeface="+mn-lt"/>
              </a:rPr>
              <a:t>volinsky</a:t>
            </a:r>
            <a:r>
              <a:rPr lang="en-US" sz="900" i="1" dirty="0">
                <a:latin typeface="+mn-lt"/>
              </a:rPr>
              <a:t>/papers/</a:t>
            </a:r>
            <a:r>
              <a:rPr lang="en-US" sz="900" i="1" dirty="0" err="1">
                <a:latin typeface="+mn-lt"/>
              </a:rPr>
              <a:t>ieeecomputer.pdf</a:t>
            </a:r>
            <a:endParaRPr lang="en-US" sz="9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470802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approach is domain independent, and requires no explicit user or item profiles to be created.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1077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approach is domain independent, and requires no explicit user or item profiles to be created.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It combines predictive accuracy</a:t>
            </a:r>
            <a:r>
              <a:rPr lang="en-US" sz="3000" dirty="0">
                <a:latin typeface="PFDinTextCompPro-Italic"/>
                <a:cs typeface="PFDinTextCompPro-Italic"/>
              </a:rPr>
              <a:t>, scalability, and </a:t>
            </a:r>
            <a:r>
              <a:rPr lang="en-US" sz="3000" dirty="0" smtClean="0">
                <a:latin typeface="PFDinTextCompPro-Italic"/>
                <a:cs typeface="PFDinTextCompPro-Italic"/>
              </a:rPr>
              <a:t>enough flexibility </a:t>
            </a:r>
            <a:r>
              <a:rPr lang="en-US" sz="3000" dirty="0">
                <a:latin typeface="PFDinTextCompPro-Italic"/>
                <a:cs typeface="PFDinTextCompPro-Italic"/>
              </a:rPr>
              <a:t>for practical </a:t>
            </a:r>
            <a:r>
              <a:rPr lang="en-US" sz="3000" dirty="0" smtClean="0">
                <a:latin typeface="PFDinTextCompPro-Italic"/>
                <a:cs typeface="PFDinTextCompPro-Italic"/>
              </a:rPr>
              <a:t>modeling (we’ll see what this means in a moment).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8079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approach is domain independent, and requires no explicit user or item profiles to be created.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It combines predictive accuracy</a:t>
            </a:r>
            <a:r>
              <a:rPr lang="en-US" sz="3000" dirty="0">
                <a:latin typeface="PFDinTextCompPro-Italic"/>
                <a:cs typeface="PFDinTextCompPro-Italic"/>
              </a:rPr>
              <a:t>, scalability, and </a:t>
            </a:r>
            <a:r>
              <a:rPr lang="en-US" sz="3000" dirty="0" smtClean="0">
                <a:latin typeface="PFDinTextCompPro-Italic"/>
                <a:cs typeface="PFDinTextCompPro-Italic"/>
              </a:rPr>
              <a:t>enough flexibility </a:t>
            </a:r>
            <a:r>
              <a:rPr lang="en-US" sz="3000" dirty="0">
                <a:latin typeface="PFDinTextCompPro-Italic"/>
                <a:cs typeface="PFDinTextCompPro-Italic"/>
              </a:rPr>
              <a:t>for practical </a:t>
            </a:r>
            <a:r>
              <a:rPr lang="en-US" sz="3000" dirty="0" smtClean="0">
                <a:latin typeface="PFDinTextCompPro-Italic"/>
                <a:cs typeface="PFDinTextCompPro-Italic"/>
              </a:rPr>
              <a:t>modeling (we’ll see what this means in a moment).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Since the conclusion of the Netflix prize, these latent factor methods for collaborative filtering have been regarded as the state-of-the-art in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recsys</a:t>
            </a:r>
            <a:r>
              <a:rPr lang="en-US" sz="3000" dirty="0" smtClean="0">
                <a:latin typeface="PFDinTextCompPro-Italic"/>
                <a:cs typeface="PFDinTextCompPro-Italic"/>
              </a:rPr>
              <a:t> technology.</a:t>
            </a:r>
            <a:endParaRPr lang="en-US" sz="3000" dirty="0">
              <a:latin typeface="PFDinTextCompPro-Italic"/>
              <a:cs typeface="PFDinTextCompPro-Ital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8079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But they do have some drawbacks: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lots of (high-dimensional) ratings data needed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data is typically very sparse (in the Netflix prize dataset, ~99% of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possible ratings were missing)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susceptible to fraud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eg</a:t>
            </a:r>
            <a:r>
              <a:rPr lang="en-US" sz="3000" dirty="0" smtClean="0">
                <a:latin typeface="PFDinTextCompPro-Italic"/>
                <a:cs typeface="PFDinTextCompPro-Italic"/>
              </a:rPr>
              <a:t>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shilling attacks</a:t>
            </a:r>
            <a:r>
              <a:rPr lang="en-US" sz="3000" dirty="0" smtClean="0">
                <a:latin typeface="PFDinTextCompPro-Italic"/>
                <a:cs typeface="PFDinTextCompPro-Italic"/>
              </a:rPr>
              <a:t>)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- </a:t>
            </a:r>
            <a:r>
              <a:rPr lang="en-US" sz="3000" dirty="0" smtClean="0">
                <a:latin typeface="PFDinTextCompPro-Medium"/>
                <a:cs typeface="PFDinTextCompPro-Medium"/>
              </a:rPr>
              <a:t>cold start problem</a:t>
            </a:r>
            <a:r>
              <a:rPr lang="en-US" sz="3000" dirty="0" smtClean="0">
                <a:latin typeface="PFDinTextCompPro-Italic"/>
                <a:cs typeface="PFDinTextCompPro-Italic"/>
              </a:rPr>
              <a:t>: need lots of data on new user or item before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recommendations can be made</a:t>
            </a:r>
            <a:endParaRPr lang="en-US" sz="3000" dirty="0">
              <a:latin typeface="PFDinTextCompPro-Italic"/>
              <a:cs typeface="PFDinTextCompPro-Ital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6419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Cold start problem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cold start problem arises because we’ve been relying only on ratings data, or on </a:t>
            </a:r>
            <a:r>
              <a:rPr lang="en-US" sz="3000" dirty="0" smtClean="0">
                <a:latin typeface="PFDinTextCompPro-Medium"/>
                <a:cs typeface="PFDinTextCompPro-Medium"/>
              </a:rPr>
              <a:t>explicit feedback</a:t>
            </a:r>
            <a:r>
              <a:rPr lang="en-US" sz="3000" dirty="0" smtClean="0">
                <a:latin typeface="PFDinTextCompPro-Italic"/>
                <a:cs typeface="PFDinTextCompPro-Italic"/>
              </a:rPr>
              <a:t> from users.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9882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Cold start problem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cold start problem arises because we’ve been relying only on ratings data, or on </a:t>
            </a:r>
            <a:r>
              <a:rPr lang="en-US" sz="3000" dirty="0" smtClean="0">
                <a:latin typeface="PFDinTextCompPro-Medium"/>
                <a:cs typeface="PFDinTextCompPro-Medium"/>
              </a:rPr>
              <a:t>explicit feedback</a:t>
            </a:r>
            <a:r>
              <a:rPr lang="en-US" sz="3000" dirty="0" smtClean="0">
                <a:latin typeface="PFDinTextCompPro-Italic"/>
                <a:cs typeface="PFDinTextCompPro-Italic"/>
              </a:rPr>
              <a:t> from users.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Until a user rates several items, we don’t know anything about her preferences!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5637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Cold start problem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cold start problem arises because we’ve been relying only on ratings data, or on </a:t>
            </a:r>
            <a:r>
              <a:rPr lang="en-US" sz="3000" dirty="0" smtClean="0">
                <a:latin typeface="PFDinTextCompPro-Medium"/>
                <a:cs typeface="PFDinTextCompPro-Medium"/>
              </a:rPr>
              <a:t>explicit feedback</a:t>
            </a:r>
            <a:r>
              <a:rPr lang="en-US" sz="3000" dirty="0" smtClean="0">
                <a:latin typeface="PFDinTextCompPro-Italic"/>
                <a:cs typeface="PFDinTextCompPro-Italic"/>
              </a:rPr>
              <a:t> from users.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Until a user rates several items, we don’t know anything about her </a:t>
            </a:r>
            <a:r>
              <a:rPr lang="en-US" sz="3000" dirty="0">
                <a:latin typeface="PFDinTextCompPro-Italic"/>
                <a:cs typeface="PFDinTextCompPro-Italic"/>
              </a:rPr>
              <a:t>preferences</a:t>
            </a:r>
            <a:r>
              <a:rPr lang="en-US" sz="3000" dirty="0" smtClean="0">
                <a:latin typeface="PFDinTextCompPro-Italic"/>
                <a:cs typeface="PFDinTextCompPro-Italic"/>
              </a:rPr>
              <a:t>!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We can get around this by enhancing our recommendations using </a:t>
            </a:r>
            <a:r>
              <a:rPr lang="en-US" sz="3000" dirty="0" smtClean="0">
                <a:latin typeface="PFDinTextCompPro-Medium"/>
                <a:cs typeface="PFDinTextCompPro-Medium"/>
              </a:rPr>
              <a:t>implicit feedback</a:t>
            </a:r>
            <a:r>
              <a:rPr lang="en-US" sz="3000" dirty="0" smtClean="0">
                <a:latin typeface="PFDinTextCompPro-Italic"/>
                <a:cs typeface="PFDinTextCompPro-Italic"/>
              </a:rPr>
              <a:t>, which may include things like item browsing behavior, search patterns, purchase history, etc.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7723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Cold start problem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While explicit feedback (ratings, likes, purchases) leads to high quality ratings, the data is sparse and cold starts are problematic.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5637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Cold start problem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While explicit feedback (ratings, likes, purchases) leads to high quality ratings, the data is sparse and cold starts are problematic.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Meanwhile implicit feedback (browsing behavior,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etc</a:t>
            </a:r>
            <a:r>
              <a:rPr lang="en-US" sz="3000" dirty="0" smtClean="0">
                <a:latin typeface="PFDinTextCompPro-Italic"/>
                <a:cs typeface="PFDinTextCompPro-Italic"/>
              </a:rPr>
              <a:t>) leads to less accurate ratings, but the data is much more dense (and less invasive to collect).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1422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Recommendation systems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There are two general approaches to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recsys</a:t>
            </a:r>
            <a:r>
              <a:rPr lang="en-US" sz="3000" dirty="0" smtClean="0">
                <a:latin typeface="PFDinTextCompPro-Italic"/>
                <a:cs typeface="PFDinTextCompPro-Italic"/>
              </a:rPr>
              <a:t> design: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</a:t>
            </a:r>
            <a:r>
              <a:rPr lang="en-US" sz="3000" dirty="0" smtClean="0">
                <a:latin typeface="PFDinTextCompPro-Medium"/>
                <a:cs typeface="PFDinTextCompPro-Medium"/>
              </a:rPr>
              <a:t>content-based filtering</a:t>
            </a:r>
            <a:r>
              <a:rPr lang="en-US" sz="3000" dirty="0" smtClean="0">
                <a:latin typeface="PFDinTextCompPro-Italic"/>
                <a:cs typeface="PFDinTextCompPro-Italic"/>
              </a:rPr>
              <a:t>, items are mapped into a feature space, and recommendations depend on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item characteristics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contrast, the only data under </a:t>
            </a:r>
            <a:r>
              <a:rPr lang="en-US" sz="3000" dirty="0">
                <a:latin typeface="PFDinTextCompPro-Italic"/>
                <a:cs typeface="PFDinTextCompPro-Italic"/>
              </a:rPr>
              <a:t>consideration in </a:t>
            </a:r>
            <a:r>
              <a:rPr lang="en-US" sz="3000" dirty="0">
                <a:latin typeface="PFDinTextCompPro-Medium"/>
                <a:cs typeface="PFDinTextCompPro-Medium"/>
              </a:rPr>
              <a:t>collaborative </a:t>
            </a:r>
            <a:r>
              <a:rPr lang="en-US" sz="3000" dirty="0" smtClean="0">
                <a:latin typeface="PFDinTextCompPro-Medium"/>
                <a:cs typeface="PFDinTextCompPro-Medium"/>
              </a:rPr>
              <a:t>filtering</a:t>
            </a:r>
            <a:r>
              <a:rPr lang="en-US" sz="3000" dirty="0" smtClean="0">
                <a:latin typeface="PFDinTextCompPro-Italic"/>
                <a:cs typeface="PFDinTextCompPro-Italic"/>
              </a:rPr>
              <a:t> are user-item ratings, and recommendations depend on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user preferences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73007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Cold start problem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While explicit feedback (ratings, likes, purchases) leads to high quality ratings, the data is sparse and cold starts are problematic.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Meanwhile implicit feedback (browsing behavior,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etc</a:t>
            </a:r>
            <a:r>
              <a:rPr lang="en-US" sz="3000" dirty="0" smtClean="0">
                <a:latin typeface="PFDinTextCompPro-Italic"/>
                <a:cs typeface="PFDinTextCompPro-Italic"/>
              </a:rPr>
              <a:t>) leads to less accurate ratings, but the data is much more dense (and less invasive to collect).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Implicit feedback can help to infer user preferences when explicit feedback is not available, therefore easing the cold start problem.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328" y="4389120"/>
            <a:ext cx="184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1769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Hybrid methods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Hybrid filtering methods</a:t>
            </a:r>
            <a:r>
              <a:rPr lang="en-US" sz="3000" dirty="0" smtClean="0">
                <a:latin typeface="PFDinTextCompPro-Italic"/>
                <a:cs typeface="PFDinTextCompPro-Italic"/>
              </a:rPr>
              <a:t> provide another way to get around the cold start problem by combining filtering methods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eg</a:t>
            </a:r>
            <a:r>
              <a:rPr lang="en-US" sz="3000" dirty="0" smtClean="0">
                <a:latin typeface="PFDinTextCompPro-Italic"/>
                <a:cs typeface="PFDinTextCompPro-Italic"/>
              </a:rPr>
              <a:t>, by using content-based info to “boost” a collaborative model).</a:t>
            </a:r>
          </a:p>
        </p:txBody>
      </p:sp>
    </p:spTree>
    <p:extLst>
      <p:ext uri="{BB962C8B-B14F-4D97-AF65-F5344CB8AC3E}">
        <p14:creationId xmlns:p14="http://schemas.microsoft.com/office/powerpoint/2010/main" val="33222447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Hybrid methods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Hybrid filtering methods</a:t>
            </a:r>
            <a:r>
              <a:rPr lang="en-US" sz="3000" dirty="0" smtClean="0">
                <a:latin typeface="PFDinTextCompPro-Italic"/>
                <a:cs typeface="PFDinTextCompPro-Italic"/>
              </a:rPr>
              <a:t> provide another way to get around the cold start problem by combining filtering methods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eg</a:t>
            </a:r>
            <a:r>
              <a:rPr lang="en-US" sz="3000" dirty="0" smtClean="0">
                <a:latin typeface="PFDinTextCompPro-Italic"/>
                <a:cs typeface="PFDinTextCompPro-Italic"/>
              </a:rPr>
              <a:t>, by using content-based info to “boost” a collaborative model).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content-based info can be item-based as above, or even user-based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eg</a:t>
            </a:r>
            <a:r>
              <a:rPr lang="en-US" sz="3000" dirty="0" smtClean="0">
                <a:latin typeface="PFDinTextCompPro-Italic"/>
                <a:cs typeface="PFDinTextCompPro-Italic"/>
              </a:rPr>
              <a:t>, demographic info).</a:t>
            </a:r>
          </a:p>
        </p:txBody>
      </p:sp>
    </p:spTree>
    <p:extLst>
      <p:ext uri="{BB962C8B-B14F-4D97-AF65-F5344CB8AC3E}">
        <p14:creationId xmlns:p14="http://schemas.microsoft.com/office/powerpoint/2010/main" val="29260470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Hybrid methods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Hybrid filtering methods</a:t>
            </a:r>
            <a:r>
              <a:rPr lang="en-US" sz="3000" dirty="0" smtClean="0">
                <a:latin typeface="PFDinTextCompPro-Italic"/>
                <a:cs typeface="PFDinTextCompPro-Italic"/>
              </a:rPr>
              <a:t> provide another way to get around the cold start problem by combining filtering methods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eg</a:t>
            </a:r>
            <a:r>
              <a:rPr lang="en-US" sz="3000" dirty="0" smtClean="0">
                <a:latin typeface="PFDinTextCompPro-Italic"/>
                <a:cs typeface="PFDinTextCompPro-Italic"/>
              </a:rPr>
              <a:t>, by using content-based info to “boost” a collaborative model).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content-based info can be item-based as above, or even user-based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eg</a:t>
            </a:r>
            <a:r>
              <a:rPr lang="en-US" sz="3000" dirty="0" smtClean="0">
                <a:latin typeface="PFDinTextCompPro-Italic"/>
                <a:cs typeface="PFDinTextCompPro-Italic"/>
              </a:rPr>
              <a:t>, demographic info).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Hybrid methods can also make the data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sparsity</a:t>
            </a:r>
            <a:r>
              <a:rPr lang="en-US" sz="3000" dirty="0" smtClean="0">
                <a:latin typeface="PFDinTextCompPro-Italic"/>
                <a:cs typeface="PFDinTextCompPro-Italic"/>
              </a:rPr>
              <a:t> issue easier to deal with, by broadening the set of features under consideration.</a:t>
            </a:r>
            <a:endParaRPr lang="en-US" sz="3000" dirty="0">
              <a:latin typeface="PFDinTextCompPro-Italic"/>
              <a:cs typeface="PFDinTextCompPro-Italic"/>
            </a:endParaRPr>
          </a:p>
        </p:txBody>
      </p:sp>
    </p:spTree>
    <p:extLst>
      <p:ext uri="{BB962C8B-B14F-4D97-AF65-F5344CB8AC3E}">
        <p14:creationId xmlns:p14="http://schemas.microsoft.com/office/powerpoint/2010/main" val="29260470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/>
            </a:r>
            <a:br>
              <a:rPr lang="en-US" sz="7500" dirty="0" smtClean="0"/>
            </a:br>
            <a:r>
              <a:rPr lang="en-US" sz="7500" dirty="0" smtClean="0"/>
              <a:t>III. </a:t>
            </a:r>
            <a:r>
              <a:rPr lang="en-US" sz="7500" dirty="0" smtClean="0"/>
              <a:t>The </a:t>
            </a:r>
            <a:r>
              <a:rPr lang="en-US" sz="7500" dirty="0" err="1" smtClean="0"/>
              <a:t>netflix</a:t>
            </a:r>
            <a:r>
              <a:rPr lang="en-US" sz="7500" dirty="0" smtClean="0"/>
              <a:t> prize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5966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</a:t>
            </a:r>
            <a:r>
              <a:rPr lang="en-US" dirty="0" err="1" smtClean="0"/>
              <a:t>netflix</a:t>
            </a:r>
            <a:r>
              <a:rPr lang="en-US" dirty="0" smtClean="0"/>
              <a:t> prize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The Netflix prize was a competition to see if anyone could make a 10% improvement to Netflix’s recommendation system (accuracy measured by RMSE).</a:t>
            </a:r>
          </a:p>
        </p:txBody>
      </p:sp>
    </p:spTree>
    <p:extLst>
      <p:ext uri="{BB962C8B-B14F-4D97-AF65-F5344CB8AC3E}">
        <p14:creationId xmlns:p14="http://schemas.microsoft.com/office/powerpoint/2010/main" val="42162292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The </a:t>
            </a:r>
            <a:r>
              <a:rPr lang="en-US" dirty="0" err="1"/>
              <a:t>netflix</a:t>
            </a:r>
            <a:r>
              <a:rPr lang="en-US" dirty="0"/>
              <a:t> prize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The Netflix prize was a competition to see if anyone could make a 10% improvement to Netflix’s recommendation system (accuracy measured by RMSE).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The grand prize was $1mm dollars, with annual $50k progress prizes to the leader at the end of each year if the 10% threshold had not yet been met.</a:t>
            </a:r>
            <a:r>
              <a:rPr lang="en-US" sz="2500" dirty="0">
                <a:latin typeface="PFDinTextCompPro-Italic"/>
                <a:cs typeface="PFDinTextCompPro-Italic"/>
              </a:rPr>
              <a:t> </a:t>
            </a:r>
            <a:r>
              <a:rPr lang="en-US" sz="2500" dirty="0" err="1" smtClean="0">
                <a:latin typeface="PFDinTextCompPro-Italic"/>
                <a:cs typeface="PFDinTextCompPro-Italic"/>
              </a:rPr>
              <a:t>Approx</a:t>
            </a:r>
            <a:r>
              <a:rPr lang="en-US" sz="2500" dirty="0" smtClean="0">
                <a:latin typeface="PFDinTextCompPro-Italic"/>
                <a:cs typeface="PFDinTextCompPro-Italic"/>
              </a:rPr>
              <a:t> 50k teams participated from &gt;180 countries.</a:t>
            </a:r>
          </a:p>
        </p:txBody>
      </p:sp>
    </p:spTree>
    <p:extLst>
      <p:ext uri="{BB962C8B-B14F-4D97-AF65-F5344CB8AC3E}">
        <p14:creationId xmlns:p14="http://schemas.microsoft.com/office/powerpoint/2010/main" val="14564520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The </a:t>
            </a:r>
            <a:r>
              <a:rPr lang="en-US" dirty="0" err="1"/>
              <a:t>netflix</a:t>
            </a:r>
            <a:r>
              <a:rPr lang="en-US" dirty="0"/>
              <a:t> prize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The Netflix prize was a competition to see if anyone could make a 10% improvement to Netflix’s recommendation system (accuracy measured by RMSE).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The grand prize was $1mm dollars, with annual $50k progress prizes to the leader at the end of each year if the 10% threshold had not yet been met.</a:t>
            </a:r>
            <a:r>
              <a:rPr lang="en-US" sz="2500" dirty="0">
                <a:latin typeface="PFDinTextCompPro-Italic"/>
                <a:cs typeface="PFDinTextCompPro-Italic"/>
              </a:rPr>
              <a:t> </a:t>
            </a:r>
            <a:r>
              <a:rPr lang="en-US" sz="2500" dirty="0" err="1" smtClean="0">
                <a:latin typeface="PFDinTextCompPro-Italic"/>
                <a:cs typeface="PFDinTextCompPro-Italic"/>
              </a:rPr>
              <a:t>Approx</a:t>
            </a:r>
            <a:r>
              <a:rPr lang="en-US" sz="2500" dirty="0" smtClean="0">
                <a:latin typeface="PFDinTextCompPro-Italic"/>
                <a:cs typeface="PFDinTextCompPro-Italic"/>
              </a:rPr>
              <a:t> 50k teams participated from &gt;180 countries.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The ratings matrix contained &gt;100mm numerical entries (1-5 stars) from ~500k users across ~17k movies. The data was split into train/quiz/test sets to prevent </a:t>
            </a:r>
            <a:r>
              <a:rPr lang="en-US" sz="2500" dirty="0" err="1" smtClean="0">
                <a:latin typeface="PFDinTextCompPro-Italic"/>
                <a:cs typeface="PFDinTextCompPro-Italic"/>
              </a:rPr>
              <a:t>overfitting</a:t>
            </a:r>
            <a:r>
              <a:rPr lang="en-US" sz="2500" dirty="0" smtClean="0">
                <a:latin typeface="PFDinTextCompPro-Italic"/>
                <a:cs typeface="PFDinTextCompPro-Italic"/>
              </a:rPr>
              <a:t> on the test data by answer submission (this was a clever idea!)</a:t>
            </a:r>
          </a:p>
        </p:txBody>
      </p:sp>
    </p:spTree>
    <p:extLst>
      <p:ext uri="{BB962C8B-B14F-4D97-AF65-F5344CB8AC3E}">
        <p14:creationId xmlns:p14="http://schemas.microsoft.com/office/powerpoint/2010/main" val="14564520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The </a:t>
            </a:r>
            <a:r>
              <a:rPr lang="en-US" dirty="0" err="1"/>
              <a:t>netflix</a:t>
            </a:r>
            <a:r>
              <a:rPr lang="en-US" dirty="0"/>
              <a:t> prize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The competition began in 2006, and the grand prize was eventually awarded in 2009. The winning entry was a stacked ensemble of 100’s of models</a:t>
            </a:r>
            <a:r>
              <a:rPr lang="en-US" sz="2500" dirty="0">
                <a:latin typeface="PFDinTextCompPro-Italic"/>
                <a:cs typeface="PFDinTextCompPro-Italic"/>
              </a:rPr>
              <a:t> </a:t>
            </a:r>
            <a:r>
              <a:rPr lang="en-US" sz="2500" dirty="0" smtClean="0">
                <a:latin typeface="PFDinTextCompPro-Italic"/>
                <a:cs typeface="PFDinTextCompPro-Italic"/>
              </a:rPr>
              <a:t>(including neighborhood &amp; matrix factorization models) that were blended using boosted decision trees.</a:t>
            </a:r>
          </a:p>
        </p:txBody>
      </p:sp>
    </p:spTree>
    <p:extLst>
      <p:ext uri="{BB962C8B-B14F-4D97-AF65-F5344CB8AC3E}">
        <p14:creationId xmlns:p14="http://schemas.microsoft.com/office/powerpoint/2010/main" val="5169475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The </a:t>
            </a:r>
            <a:r>
              <a:rPr lang="en-US" dirty="0" err="1"/>
              <a:t>netflix</a:t>
            </a:r>
            <a:r>
              <a:rPr lang="en-US" dirty="0"/>
              <a:t> prize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The competition began in 2006, and the grand prize was eventually awarded in 2009. The winning entry was a stacked ensemble of 100’s of models</a:t>
            </a:r>
            <a:r>
              <a:rPr lang="en-US" sz="2500" dirty="0">
                <a:latin typeface="PFDinTextCompPro-Italic"/>
                <a:cs typeface="PFDinTextCompPro-Italic"/>
              </a:rPr>
              <a:t> </a:t>
            </a:r>
            <a:r>
              <a:rPr lang="en-US" sz="2500" dirty="0" smtClean="0">
                <a:latin typeface="PFDinTextCompPro-Italic"/>
                <a:cs typeface="PFDinTextCompPro-Italic"/>
              </a:rPr>
              <a:t>(including neighborhood &amp; matrix factorization models) that were blended using boosted decision trees.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Ultimately, the competition ended in a photo finish. The winning strategy came down to last-minute team mergers &amp; creative blending schemes to shave 3</a:t>
            </a:r>
            <a:r>
              <a:rPr lang="en-US" sz="2500" baseline="30000" dirty="0" smtClean="0">
                <a:latin typeface="PFDinTextCompPro-Italic"/>
                <a:cs typeface="PFDinTextCompPro-Italic"/>
              </a:rPr>
              <a:t>rd</a:t>
            </a:r>
            <a:r>
              <a:rPr lang="en-US" sz="2500" dirty="0" smtClean="0">
                <a:latin typeface="PFDinTextCompPro-Italic"/>
                <a:cs typeface="PFDinTextCompPro-Italic"/>
              </a:rPr>
              <a:t> &amp; 4</a:t>
            </a:r>
            <a:r>
              <a:rPr lang="en-US" sz="2500" baseline="30000" dirty="0" smtClean="0">
                <a:latin typeface="PFDinTextCompPro-Italic"/>
                <a:cs typeface="PFDinTextCompPro-Italic"/>
              </a:rPr>
              <a:t>th</a:t>
            </a:r>
            <a:r>
              <a:rPr lang="en-US" sz="2500" dirty="0" smtClean="0">
                <a:latin typeface="PFDinTextCompPro-Italic"/>
                <a:cs typeface="PFDinTextCompPro-Italic"/>
              </a:rPr>
              <a:t> decimals off RMSE (concerns that would not be important in practice).</a:t>
            </a:r>
          </a:p>
        </p:txBody>
      </p:sp>
    </p:spTree>
    <p:extLst>
      <p:ext uri="{BB962C8B-B14F-4D97-AF65-F5344CB8AC3E}">
        <p14:creationId xmlns:p14="http://schemas.microsoft.com/office/powerpoint/2010/main" val="9320915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Recommendation systems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There are two general approaches to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recsys</a:t>
            </a:r>
            <a:r>
              <a:rPr lang="en-US" sz="3000" dirty="0" smtClean="0">
                <a:latin typeface="PFDinTextCompPro-Italic"/>
                <a:cs typeface="PFDinTextCompPro-Italic"/>
              </a:rPr>
              <a:t> design: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</a:t>
            </a:r>
            <a:r>
              <a:rPr lang="en-US" sz="3000" dirty="0" smtClean="0">
                <a:latin typeface="PFDinTextCompPro-Medium"/>
                <a:cs typeface="PFDinTextCompPro-Medium"/>
              </a:rPr>
              <a:t>content-based filtering</a:t>
            </a:r>
            <a:r>
              <a:rPr lang="en-US" sz="3000" dirty="0" smtClean="0">
                <a:latin typeface="PFDinTextCompPro-Italic"/>
                <a:cs typeface="PFDinTextCompPro-Italic"/>
              </a:rPr>
              <a:t>, items are mapped into a feature space, and recommendations depend on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item characteristics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contrast, the only data under </a:t>
            </a:r>
            <a:r>
              <a:rPr lang="en-US" sz="3000" dirty="0">
                <a:latin typeface="PFDinTextCompPro-Italic"/>
                <a:cs typeface="PFDinTextCompPro-Italic"/>
              </a:rPr>
              <a:t>consideration in </a:t>
            </a:r>
            <a:r>
              <a:rPr lang="en-US" sz="3000" dirty="0">
                <a:latin typeface="PFDinTextCompPro-Medium"/>
                <a:cs typeface="PFDinTextCompPro-Medium"/>
              </a:rPr>
              <a:t>collaborative </a:t>
            </a:r>
            <a:r>
              <a:rPr lang="en-US" sz="3000" dirty="0" smtClean="0">
                <a:latin typeface="PFDinTextCompPro-Medium"/>
                <a:cs typeface="PFDinTextCompPro-Medium"/>
              </a:rPr>
              <a:t>filtering</a:t>
            </a:r>
            <a:r>
              <a:rPr lang="en-US" sz="3000" dirty="0" smtClean="0">
                <a:latin typeface="PFDinTextCompPro-Italic"/>
                <a:cs typeface="PFDinTextCompPro-Italic"/>
              </a:rPr>
              <a:t> are user-item ratings, and recommendations depend on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user preferences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7485062" y="1409700"/>
            <a:ext cx="1463675" cy="1752600"/>
            <a:chOff x="0" y="0"/>
            <a:chExt cx="1280" cy="1280"/>
          </a:xfrm>
        </p:grpSpPr>
        <p:pic>
          <p:nvPicPr>
            <p:cNvPr id="6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0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Collaborative filtering strategies can still be item-based!</a:t>
              </a:r>
              <a:endParaRPr lang="en-US" sz="900" i="1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96606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The </a:t>
            </a:r>
            <a:r>
              <a:rPr lang="en-US" dirty="0" err="1"/>
              <a:t>netflix</a:t>
            </a:r>
            <a:r>
              <a:rPr lang="en-US" dirty="0"/>
              <a:t> prize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The competition began in 2006, and the grand prize was eventually awarded in 2009. The winning entry was a stacked ensemble of 100’s of models</a:t>
            </a:r>
            <a:r>
              <a:rPr lang="en-US" sz="2500" dirty="0">
                <a:latin typeface="PFDinTextCompPro-Italic"/>
                <a:cs typeface="PFDinTextCompPro-Italic"/>
              </a:rPr>
              <a:t> </a:t>
            </a:r>
            <a:r>
              <a:rPr lang="en-US" sz="2500" dirty="0" smtClean="0">
                <a:latin typeface="PFDinTextCompPro-Italic"/>
                <a:cs typeface="PFDinTextCompPro-Italic"/>
              </a:rPr>
              <a:t>(including neighborhood &amp; matrix factorization models) that were blended using boosted decision trees.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Ultimately, the competition ended in a photo finish. The winning strategy came down to last-minute team mergers &amp; creative blending schemes to shave 3</a:t>
            </a:r>
            <a:r>
              <a:rPr lang="en-US" sz="2500" baseline="30000" dirty="0" smtClean="0">
                <a:latin typeface="PFDinTextCompPro-Italic"/>
                <a:cs typeface="PFDinTextCompPro-Italic"/>
              </a:rPr>
              <a:t>rd</a:t>
            </a:r>
            <a:r>
              <a:rPr lang="en-US" sz="2500" dirty="0" smtClean="0">
                <a:latin typeface="PFDinTextCompPro-Italic"/>
                <a:cs typeface="PFDinTextCompPro-Italic"/>
              </a:rPr>
              <a:t> &amp; 4</a:t>
            </a:r>
            <a:r>
              <a:rPr lang="en-US" sz="2500" baseline="30000" dirty="0" smtClean="0">
                <a:latin typeface="PFDinTextCompPro-Italic"/>
                <a:cs typeface="PFDinTextCompPro-Italic"/>
              </a:rPr>
              <a:t>th</a:t>
            </a:r>
            <a:r>
              <a:rPr lang="en-US" sz="2500" dirty="0" smtClean="0">
                <a:latin typeface="PFDinTextCompPro-Italic"/>
                <a:cs typeface="PFDinTextCompPro-Italic"/>
              </a:rPr>
              <a:t> decimals off RMSE (concerns that would not be important in practice).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The competition did much to spur interest and research advances in </a:t>
            </a:r>
            <a:r>
              <a:rPr lang="en-US" sz="2500" dirty="0" err="1" smtClean="0">
                <a:latin typeface="PFDinTextCompPro-Italic"/>
                <a:cs typeface="PFDinTextCompPro-Italic"/>
              </a:rPr>
              <a:t>recsys</a:t>
            </a:r>
            <a:r>
              <a:rPr lang="en-US" sz="2500" dirty="0" smtClean="0">
                <a:latin typeface="PFDinTextCompPro-Italic"/>
                <a:cs typeface="PFDinTextCompPro-Italic"/>
              </a:rPr>
              <a:t> technology, and the prize money was donated to charity.</a:t>
            </a:r>
          </a:p>
        </p:txBody>
      </p:sp>
    </p:spTree>
    <p:extLst>
      <p:ext uri="{BB962C8B-B14F-4D97-AF65-F5344CB8AC3E}">
        <p14:creationId xmlns:p14="http://schemas.microsoft.com/office/powerpoint/2010/main" val="9320915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epilogue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952500"/>
            <a:ext cx="838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Though they adopted some of the modeling techniques that emerged from the competition, Netflix never actually implemented the prizewinning solution.</a:t>
            </a:r>
          </a:p>
          <a:p>
            <a:pPr algn="l"/>
            <a:endParaRPr lang="en-US" sz="25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500" dirty="0" smtClean="0">
                <a:latin typeface="PFDinTextCompPro-Italic"/>
                <a:cs typeface="PFDinTextCompPro-Italic"/>
              </a:rPr>
              <a:t>Why do you think that’s true?</a:t>
            </a:r>
          </a:p>
        </p:txBody>
      </p:sp>
    </p:spTree>
    <p:extLst>
      <p:ext uri="{BB962C8B-B14F-4D97-AF65-F5344CB8AC3E}">
        <p14:creationId xmlns:p14="http://schemas.microsoft.com/office/powerpoint/2010/main" val="8110543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Examples – amazon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68" y="1094846"/>
            <a:ext cx="8720138" cy="330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610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Examples – amazon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68" y="1282457"/>
            <a:ext cx="8567738" cy="325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008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31594</TotalTime>
  <Pages>0</Pages>
  <Words>3375</Words>
  <Characters>0</Characters>
  <Application>Microsoft Macintosh PowerPoint</Application>
  <PresentationFormat>Custom</PresentationFormat>
  <Lines>0</Lines>
  <Paragraphs>528</Paragraphs>
  <Slides>71</Slides>
  <Notes>71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71</vt:i4>
      </vt:variant>
    </vt:vector>
  </HeadingPairs>
  <TitlesOfParts>
    <vt:vector size="73" baseType="lpstr">
      <vt:lpstr>GA_Instructor_Template_Deck</vt:lpstr>
      <vt:lpstr>Agenda</vt:lpstr>
      <vt:lpstr>INTRO to DATA SCIENCE Lecture 13: recommendation systems</vt:lpstr>
      <vt:lpstr>I. Content-based filtering ii. Collaborative filtering III. The netflix prize  exercise: V. recsys in python with movielens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I. content-based filtering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II. collaborative filtering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III. The netflix prize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Admin</dc:creator>
  <cp:keywords/>
  <dc:description/>
  <cp:lastModifiedBy>Thomson Nguyen</cp:lastModifiedBy>
  <cp:revision>8796</cp:revision>
  <cp:lastPrinted>2013-04-25T19:02:49Z</cp:lastPrinted>
  <dcterms:modified xsi:type="dcterms:W3CDTF">2013-08-09T03:19:09Z</dcterms:modified>
</cp:coreProperties>
</file>